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3"/>
  </p:notesMasterIdLst>
  <p:sldIdLst>
    <p:sldId id="256" r:id="rId2"/>
    <p:sldId id="265" r:id="rId3"/>
    <p:sldId id="257" r:id="rId4"/>
    <p:sldId id="266" r:id="rId5"/>
    <p:sldId id="258" r:id="rId6"/>
    <p:sldId id="259" r:id="rId7"/>
    <p:sldId id="260" r:id="rId8"/>
    <p:sldId id="287" r:id="rId9"/>
    <p:sldId id="289" r:id="rId10"/>
    <p:sldId id="268" r:id="rId11"/>
    <p:sldId id="263" r:id="rId12"/>
    <p:sldId id="271" r:id="rId13"/>
    <p:sldId id="283" r:id="rId14"/>
    <p:sldId id="272" r:id="rId15"/>
    <p:sldId id="273" r:id="rId16"/>
    <p:sldId id="275" r:id="rId17"/>
    <p:sldId id="274" r:id="rId18"/>
    <p:sldId id="276" r:id="rId19"/>
    <p:sldId id="288" r:id="rId20"/>
    <p:sldId id="277" r:id="rId21"/>
    <p:sldId id="279" r:id="rId22"/>
    <p:sldId id="280" r:id="rId23"/>
    <p:sldId id="284" r:id="rId24"/>
    <p:sldId id="278" r:id="rId25"/>
    <p:sldId id="285" r:id="rId26"/>
    <p:sldId id="281" r:id="rId27"/>
    <p:sldId id="282" r:id="rId28"/>
    <p:sldId id="286" r:id="rId29"/>
    <p:sldId id="269" r:id="rId30"/>
    <p:sldId id="262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69925"/>
  </p:normalViewPr>
  <p:slideViewPr>
    <p:cSldViewPr snapToGrid="0" snapToObjects="1">
      <p:cViewPr varScale="1">
        <p:scale>
          <a:sx n="79" d="100"/>
          <a:sy n="79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FDAE-D59A-2843-A16B-26B84973F6B0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B4F6F-EB50-044A-912A-F0274B609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78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35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22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91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8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38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71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80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50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16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27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9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80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35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79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23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90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92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53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08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82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91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1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4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B4F6F-EB50-044A-912A-F0274B6095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73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B908-AD5D-D449-93E2-1D50F421D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68344-D081-0142-8691-EBE3C468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47D7D-9151-9D4E-8DA8-5B3DC39E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2C9FA-48EF-DB41-95C6-35FA01FCB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72C4E-DBC4-CE4C-910B-8E217908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10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646B4-4A0E-6F4C-83F7-6BCDC53D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221FC-F108-5341-A749-959C715CC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BEA92-BDE4-5B44-A361-E37D1BD6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ABED2-29F8-824A-B94A-03E68764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72620-8B98-3144-B3F3-E473F701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0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A9F77-C575-2B4C-BBEF-3D3F85F83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1338-156E-A143-AA82-022EFA0B8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E4298-06A4-AA47-9E24-0ED92A92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3BF4D-6323-094C-85E9-5A876C04E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9A871-5A78-B042-9287-72429123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83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6CA3-6FF3-F74C-B584-DA2A6821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4CE8-21A4-E64D-B56C-B773C010F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6B6C-229D-424F-9F3D-862D44FF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D3E7-56DE-D54A-BBDC-FCB50FF2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44D8C-9B59-C640-AAD2-2F197ACC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2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0C24-BB6A-4944-94A0-4015098D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9C9FD-9DFE-8343-B919-DAC8BDAD7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4CA76-3763-F640-BAAC-6C1FCE5D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1A9D8-8086-D449-AE77-268C2248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01886-DDB3-2045-A743-E5551576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72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5A0D-A17B-4D4A-B95F-7200FBD0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D033B-ED9F-9B44-AABC-3E05A43B6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72E28-3482-E548-9303-2EAA82F5C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A4465-49EC-3040-96DE-ADCB70B9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C7368-0941-3046-8C5F-9C555C6F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141C5-F5CF-9E4B-A419-46C111FF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7CE9-3B18-4B4D-9582-DF1EFB9E3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4541F-E8F4-0140-B37A-2C862A7E8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D862D-9760-D64D-A024-4C1AC663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BA6B4-3050-934E-AE2B-0BE3536C5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36508-BF0C-D648-BBB3-A7D302370C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0C152-8333-AF4A-B52B-E5067AD1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902F6-3602-1146-89AD-DDC48A2CC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652F3C-1717-3349-80B3-1A2AC363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8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AA32-ECB2-6B43-9F63-BBA33410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21BA4-EA9E-944B-9EA2-D6C86AAA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BF811-9B05-AA49-9100-F4CD773B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848A7-54BD-9342-B44F-2CBE6005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3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FDF6C-01CC-214F-842A-005AE1B21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DF70E-1799-ED43-B9DE-4283FA40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E0103-C0CA-D84F-A3A7-DE0AAE34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DB0A-1F89-574C-9557-6918204C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5603-91CA-AF4D-AF1F-D25B6E5DC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82F3C-D499-CA4A-B0CA-89EA2B4DA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1D0E5-6E38-194E-A893-224AACFE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CBE89-C622-EE49-8830-FDA424A7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3F3B9-20CA-A74A-A7EA-221A2B26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3CFA-F9A9-4E4B-9625-3C5C2EFE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E8798-CF7B-C84B-B67A-E296307C4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75B59-9190-B743-844A-DD21BAA27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AC84F-9D85-7C46-A0F8-FB90F312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9E40D-9E27-0445-A918-3A4457A1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287AD-587D-1E4B-A349-2939C6B4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0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ADF075-F524-8E49-83F4-4A20E453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5A5DC-695A-9A42-82AB-207E3F389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7931-8F6B-704A-A4E6-1C4253213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AE1CD-5C13-7748-A7D9-4329B049CF44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F2887-5059-9448-BEB1-14AD4FB26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E45E8-DAD4-C54C-83F6-B9D60A2D6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622C5-62DA-8946-8A18-8EAA5B9D0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0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BDFA1546-A4A2-4618-99D6-C7DA5A6443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2AAB1-DF7D-8D42-85A0-F0C251509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Analysis of Mortgage Insurance and Fannie Mae MBS Loan Defaults and Other Metrics</a:t>
            </a:r>
            <a:br>
              <a:rPr lang="en-US" sz="5200" b="1" dirty="0">
                <a:solidFill>
                  <a:srgbClr val="FFFFFF"/>
                </a:solidFill>
              </a:rPr>
            </a:br>
            <a:r>
              <a:rPr lang="en-US" sz="5200" b="1" dirty="0">
                <a:solidFill>
                  <a:srgbClr val="FFFFFF"/>
                </a:solidFill>
              </a:rPr>
              <a:t>Q1 2015 – Q1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F3001-36BD-2045-90F1-B92BC8DD0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Juliette Lu</a:t>
            </a:r>
          </a:p>
          <a:p>
            <a:r>
              <a:rPr lang="en-US">
                <a:solidFill>
                  <a:srgbClr val="FFFFFF"/>
                </a:solidFill>
              </a:rPr>
              <a:t>Capstone Project No. 1</a:t>
            </a:r>
          </a:p>
        </p:txBody>
      </p:sp>
    </p:spTree>
    <p:extLst>
      <p:ext uri="{BB962C8B-B14F-4D97-AF65-F5344CB8AC3E}">
        <p14:creationId xmlns:p14="http://schemas.microsoft.com/office/powerpoint/2010/main" val="163920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0E7F-FEB4-274B-B053-F9366AF5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0397"/>
            <a:ext cx="10515600" cy="1325563"/>
          </a:xfrm>
        </p:spPr>
        <p:txBody>
          <a:bodyPr/>
          <a:lstStyle/>
          <a:p>
            <a:r>
              <a:rPr lang="en-US" b="1" dirty="0"/>
              <a:t>Insured vs. Uninsured Loans: Credit Risk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D54A-67D2-7545-B1C4-C52AF432F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378" y="184061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Default Incidence</a:t>
            </a:r>
          </a:p>
          <a:p>
            <a:r>
              <a:rPr lang="en-US" dirty="0"/>
              <a:t>Debt-to-Income Ratio (DTI)</a:t>
            </a:r>
          </a:p>
          <a:p>
            <a:r>
              <a:rPr lang="en-US" dirty="0"/>
              <a:t>Loan-to-Value Ratio (LTV)</a:t>
            </a:r>
          </a:p>
          <a:p>
            <a:r>
              <a:rPr lang="en-US" dirty="0"/>
              <a:t>Original Unpaid Principal Balance (UPB)</a:t>
            </a:r>
          </a:p>
          <a:p>
            <a:r>
              <a:rPr lang="en-US" dirty="0"/>
              <a:t>First-Time Home Buyer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: Uninsured loans have the same credit risk metric values as do insured loans.</a:t>
            </a:r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baseline="-25000" dirty="0"/>
              <a:t>A</a:t>
            </a:r>
            <a:r>
              <a:rPr lang="en-US" dirty="0"/>
              <a:t>: Uninsured loans have different credit risk metric values than do insured loans.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421F18C7-939B-FD4E-8D93-74C1F5A84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22" y="197940"/>
            <a:ext cx="1348356" cy="13483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2FEDD3-4DE9-4649-8482-C9F56FEF2DDA}"/>
              </a:ext>
            </a:extLst>
          </p:cNvPr>
          <p:cNvCxnSpPr>
            <a:cxnSpLocks/>
          </p:cNvCxnSpPr>
          <p:nvPr/>
        </p:nvCxnSpPr>
        <p:spPr>
          <a:xfrm>
            <a:off x="1820056" y="1685960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50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BB4D-E03E-AD4F-8716-4D58CA4BE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796" y="314063"/>
            <a:ext cx="10515600" cy="1325563"/>
          </a:xfrm>
        </p:spPr>
        <p:txBody>
          <a:bodyPr/>
          <a:lstStyle/>
          <a:p>
            <a:r>
              <a:rPr lang="en-US" b="1" dirty="0"/>
              <a:t>Insured vs. Uninsured Loans: Defaults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7454BE-7BF9-C149-BAE1-D6F498EC08C5}"/>
              </a:ext>
            </a:extLst>
          </p:cNvPr>
          <p:cNvSpPr/>
          <p:nvPr/>
        </p:nvSpPr>
        <p:spPr>
          <a:xfrm>
            <a:off x="1793630" y="5235041"/>
            <a:ext cx="8886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: Uninsured loans default just as frequently as insured loans.</a:t>
            </a:r>
          </a:p>
          <a:p>
            <a:r>
              <a:rPr lang="en-US" dirty="0"/>
              <a:t>H</a:t>
            </a:r>
            <a:r>
              <a:rPr lang="en-US" baseline="-25000" dirty="0"/>
              <a:t>A </a:t>
            </a:r>
            <a:r>
              <a:rPr lang="en-US" dirty="0"/>
              <a:t>: Uninsured loans default either more or less often than insured loans.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31EA3078-D081-C14F-B834-E59689A27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07" y="1836340"/>
            <a:ext cx="4464476" cy="316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51E5155F-51DC-A145-9CAB-9A13E2C13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57" y="1829189"/>
            <a:ext cx="4532043" cy="321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House">
            <a:extLst>
              <a:ext uri="{FF2B5EF4-FFF2-40B4-BE49-F238E27FC236}">
                <a16:creationId xmlns:a16="http://schemas.microsoft.com/office/drawing/2014/main" id="{317A4333-138B-FC43-AF06-A9936DD26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440" y="117349"/>
            <a:ext cx="1348356" cy="13483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AD5EF2-D6ED-A64B-8BBA-3B7FD3B67D59}"/>
              </a:ext>
            </a:extLst>
          </p:cNvPr>
          <p:cNvCxnSpPr>
            <a:cxnSpLocks/>
          </p:cNvCxnSpPr>
          <p:nvPr/>
        </p:nvCxnSpPr>
        <p:spPr>
          <a:xfrm>
            <a:off x="1958715" y="1465705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34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9A2F-2C04-8849-BC40-978B685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0397"/>
            <a:ext cx="10515600" cy="1325563"/>
          </a:xfrm>
        </p:spPr>
        <p:txBody>
          <a:bodyPr/>
          <a:lstStyle/>
          <a:p>
            <a:r>
              <a:rPr lang="en-US" dirty="0"/>
              <a:t>Insured vs. Uninsured Loans: Credit Risk Metrics Distribution</a:t>
            </a:r>
          </a:p>
        </p:txBody>
      </p:sp>
      <p:pic>
        <p:nvPicPr>
          <p:cNvPr id="10264" name="Picture 24">
            <a:extLst>
              <a:ext uri="{FF2B5EF4-FFF2-40B4-BE49-F238E27FC236}">
                <a16:creationId xmlns:a16="http://schemas.microsoft.com/office/drawing/2014/main" id="{000E8762-8765-694E-B857-502D40AF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08" y="1936302"/>
            <a:ext cx="5184890" cy="36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>
            <a:extLst>
              <a:ext uri="{FF2B5EF4-FFF2-40B4-BE49-F238E27FC236}">
                <a16:creationId xmlns:a16="http://schemas.microsoft.com/office/drawing/2014/main" id="{4F26CF62-FA7E-5944-B0A5-27DB0367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02" y="1988280"/>
            <a:ext cx="5034784" cy="357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B2B3C7-48AC-434E-9129-7E8F10CAFAD7}"/>
              </a:ext>
            </a:extLst>
          </p:cNvPr>
          <p:cNvCxnSpPr>
            <a:cxnSpLocks/>
          </p:cNvCxnSpPr>
          <p:nvPr/>
        </p:nvCxnSpPr>
        <p:spPr>
          <a:xfrm>
            <a:off x="1820056" y="1685960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House">
            <a:extLst>
              <a:ext uri="{FF2B5EF4-FFF2-40B4-BE49-F238E27FC236}">
                <a16:creationId xmlns:a16="http://schemas.microsoft.com/office/drawing/2014/main" id="{110801F4-EB78-6C43-836F-5D9717549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022" y="337604"/>
            <a:ext cx="1348356" cy="13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5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5589-7B1C-0F44-87D9-1215FEC1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94023"/>
            <a:ext cx="10515600" cy="1325563"/>
          </a:xfrm>
        </p:spPr>
        <p:txBody>
          <a:bodyPr/>
          <a:lstStyle/>
          <a:p>
            <a:r>
              <a:rPr lang="en-US" b="1" dirty="0"/>
              <a:t>Insured vs. Uninsured Loans: Credit Risk Metrics Distribution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DF7D143-F854-2B47-A145-6378F2E33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6" y="2312954"/>
            <a:ext cx="5595820" cy="34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61FF9CB-B7A4-6E4B-A9EB-AA3B5430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60" y="2292550"/>
            <a:ext cx="4768464" cy="33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House">
            <a:extLst>
              <a:ext uri="{FF2B5EF4-FFF2-40B4-BE49-F238E27FC236}">
                <a16:creationId xmlns:a16="http://schemas.microsoft.com/office/drawing/2014/main" id="{CF6E2FD9-1419-3E40-B28E-F84882176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792" y="371230"/>
            <a:ext cx="1348356" cy="13483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665446-3649-AF4B-8D6F-67228318CFB3}"/>
              </a:ext>
            </a:extLst>
          </p:cNvPr>
          <p:cNvCxnSpPr>
            <a:cxnSpLocks/>
          </p:cNvCxnSpPr>
          <p:nvPr/>
        </p:nvCxnSpPr>
        <p:spPr>
          <a:xfrm>
            <a:off x="1841982" y="1741502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5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AFB8-DFF2-9442-B073-A9FA9B73F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031" y="352246"/>
            <a:ext cx="10515600" cy="1325563"/>
          </a:xfrm>
        </p:spPr>
        <p:txBody>
          <a:bodyPr/>
          <a:lstStyle/>
          <a:p>
            <a:r>
              <a:rPr lang="en-US" b="1" dirty="0"/>
              <a:t>Insured vs. Uninsured Loans: Credit Risk Metrics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1C9A3-629F-EE4E-BE27-81B9931B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031" y="18135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reject the null hypothesis that uninsured loans have the same credit risk metrics as do uninsured loans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08F6FC4-19A3-624A-8F7F-515BE46A0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37604"/>
              </p:ext>
            </p:extLst>
          </p:nvPr>
        </p:nvGraphicFramePr>
        <p:xfrm>
          <a:off x="2032000" y="3249370"/>
          <a:ext cx="8127999" cy="24942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24740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820137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19310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Welch’s T-test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Mann-Whitney U 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51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6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71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 x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7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First-Time Home Buyer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94005"/>
                  </a:ext>
                </a:extLst>
              </a:tr>
            </a:tbl>
          </a:graphicData>
        </a:graphic>
      </p:graphicFrame>
      <p:pic>
        <p:nvPicPr>
          <p:cNvPr id="8" name="Graphic 7" descr="House">
            <a:extLst>
              <a:ext uri="{FF2B5EF4-FFF2-40B4-BE49-F238E27FC236}">
                <a16:creationId xmlns:a16="http://schemas.microsoft.com/office/drawing/2014/main" id="{8653387B-68F6-9841-B668-91026EAE4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275" y="329453"/>
            <a:ext cx="1348356" cy="13483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0B9F8-202F-3642-8F55-4CCFF228B876}"/>
              </a:ext>
            </a:extLst>
          </p:cNvPr>
          <p:cNvCxnSpPr>
            <a:cxnSpLocks/>
          </p:cNvCxnSpPr>
          <p:nvPr/>
        </p:nvCxnSpPr>
        <p:spPr>
          <a:xfrm>
            <a:off x="2032000" y="1722858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97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5FBD-F864-D84C-B998-1E8FF09F9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915" y="369481"/>
            <a:ext cx="10515600" cy="1325563"/>
          </a:xfrm>
        </p:spPr>
        <p:txBody>
          <a:bodyPr/>
          <a:lstStyle/>
          <a:p>
            <a:r>
              <a:rPr lang="en-US" b="1" dirty="0"/>
              <a:t>Insured vs. Uninsured Loans: Credit Worthiness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99ED-35F5-6F42-A231-2B184F096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915" y="1909846"/>
            <a:ext cx="10515600" cy="4351338"/>
          </a:xfrm>
        </p:spPr>
        <p:txBody>
          <a:bodyPr/>
          <a:lstStyle/>
          <a:p>
            <a:r>
              <a:rPr lang="en-US" dirty="0"/>
              <a:t>FICO Credit Scores</a:t>
            </a:r>
          </a:p>
          <a:p>
            <a:r>
              <a:rPr lang="en-US" dirty="0"/>
              <a:t>Primary Residence Loans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baseline="-25000" dirty="0"/>
              <a:t>0 </a:t>
            </a:r>
            <a:r>
              <a:rPr lang="en-US" dirty="0"/>
              <a:t>: Uninsured loans have the same credit worthiness metric values as do insured loans.</a:t>
            </a:r>
          </a:p>
          <a:p>
            <a:pPr marL="0" indent="0">
              <a:buNone/>
            </a:pPr>
            <a:r>
              <a:rPr lang="en-US" dirty="0"/>
              <a:t>H</a:t>
            </a:r>
            <a:r>
              <a:rPr lang="en-US" baseline="-25000" dirty="0"/>
              <a:t>A </a:t>
            </a:r>
            <a:r>
              <a:rPr lang="en-US" dirty="0"/>
              <a:t>: Uninsured loans have different credit worthiness metric values than do insured loans.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F8AFD307-A8AA-CB4C-A241-38B882BC0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EEFDBB-F523-684A-98F3-EC3FE2E7619B}"/>
              </a:ext>
            </a:extLst>
          </p:cNvPr>
          <p:cNvCxnSpPr>
            <a:cxnSpLocks/>
          </p:cNvCxnSpPr>
          <p:nvPr/>
        </p:nvCxnSpPr>
        <p:spPr>
          <a:xfrm>
            <a:off x="1986360" y="1706440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41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EDE1-3662-B343-A96A-803B48CD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074" y="402077"/>
            <a:ext cx="10515600" cy="1325563"/>
          </a:xfrm>
        </p:spPr>
        <p:txBody>
          <a:bodyPr/>
          <a:lstStyle/>
          <a:p>
            <a:r>
              <a:rPr lang="en-US" b="1" dirty="0"/>
              <a:t>Insured vs. Uninsured Loans: Credit Worthiness Metrics Distribution</a:t>
            </a: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10B06CD1-EB8D-3C41-9A62-5BF270D9F9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46" y="2088185"/>
            <a:ext cx="5116576" cy="363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8D30B227-B9AF-9B44-B0F3-E3E45CC32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96" y="2084824"/>
            <a:ext cx="4911805" cy="34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House">
            <a:extLst>
              <a:ext uri="{FF2B5EF4-FFF2-40B4-BE49-F238E27FC236}">
                <a16:creationId xmlns:a16="http://schemas.microsoft.com/office/drawing/2014/main" id="{F375764A-0F7D-8C40-8800-8A64A5C1B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F14EE7-1F28-6F4F-A47E-B4A4524F1687}"/>
              </a:ext>
            </a:extLst>
          </p:cNvPr>
          <p:cNvCxnSpPr>
            <a:cxnSpLocks/>
          </p:cNvCxnSpPr>
          <p:nvPr/>
        </p:nvCxnSpPr>
        <p:spPr>
          <a:xfrm>
            <a:off x="2034488" y="1739458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007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8873-2066-1E46-B715-7B9D4667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90734"/>
            <a:ext cx="10515600" cy="1325563"/>
          </a:xfrm>
        </p:spPr>
        <p:txBody>
          <a:bodyPr/>
          <a:lstStyle/>
          <a:p>
            <a:r>
              <a:rPr lang="en-US" b="1" dirty="0"/>
              <a:t>Insured vs. Uninsured Loans: Credit Worthiness Metrics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87312-2DB7-8B40-86E9-114142ED1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9442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reject the null hypothesis that uninsured loans have the same credit-worthiness metric values as do insured loans.</a:t>
            </a:r>
          </a:p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2135769-04D8-0547-B35C-E343D71A1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18571"/>
              </p:ext>
            </p:extLst>
          </p:nvPr>
        </p:nvGraphicFramePr>
        <p:xfrm>
          <a:off x="1736559" y="3429000"/>
          <a:ext cx="8127999" cy="13817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423150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594315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48533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Welch’s T-test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Mann-Whitney U 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3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FICO 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977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 Residence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20814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9BDB42-B70A-5148-9AC2-5814D95A5572}"/>
              </a:ext>
            </a:extLst>
          </p:cNvPr>
          <p:cNvCxnSpPr>
            <a:cxnSpLocks/>
          </p:cNvCxnSpPr>
          <p:nvPr/>
        </p:nvCxnSpPr>
        <p:spPr>
          <a:xfrm>
            <a:off x="1880016" y="17162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House">
            <a:extLst>
              <a:ext uri="{FF2B5EF4-FFF2-40B4-BE49-F238E27FC236}">
                <a16:creationId xmlns:a16="http://schemas.microsoft.com/office/drawing/2014/main" id="{ADE47278-2E71-9C4F-B671-61A27F654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B867-8A47-6C4A-AB17-E0D2D503E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559" y="380877"/>
            <a:ext cx="10515600" cy="1325563"/>
          </a:xfrm>
        </p:spPr>
        <p:txBody>
          <a:bodyPr/>
          <a:lstStyle/>
          <a:p>
            <a:r>
              <a:rPr lang="en-US" b="1" dirty="0"/>
              <a:t>Insured vs. Uninsured Loans: Results with Bonferroni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7B18-0F4F-B44B-88D2-DBB2B5883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86318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seven metrics, the probability that we get at least one significant result due to random chance is                        = 30.2%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85D485-CF93-E848-9D97-88575983A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83147"/>
              </p:ext>
            </p:extLst>
          </p:nvPr>
        </p:nvGraphicFramePr>
        <p:xfrm>
          <a:off x="1817992" y="2789347"/>
          <a:ext cx="8127999" cy="32359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548066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961789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47768023"/>
                    </a:ext>
                  </a:extLst>
                </a:gridCol>
              </a:tblGrid>
              <a:tr h="545904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Welch’s T-test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Adjusted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Mann-Whitney U 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Adjusted 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755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19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9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84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 x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686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First-Time Home Buyer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89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FICO 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70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 Residence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1753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F2CF93-AAE5-E346-9BCA-68C4C6BC6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29243"/>
              </p:ext>
            </p:extLst>
          </p:nvPr>
        </p:nvGraphicFramePr>
        <p:xfrm>
          <a:off x="6319381" y="2232154"/>
          <a:ext cx="1819520" cy="4103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9520">
                  <a:extLst>
                    <a:ext uri="{9D8B030D-6E8A-4147-A177-3AD203B41FA5}">
                      <a16:colId xmlns:a16="http://schemas.microsoft.com/office/drawing/2014/main" val="1203405132"/>
                    </a:ext>
                  </a:extLst>
                </a:gridCol>
              </a:tblGrid>
              <a:tr h="410307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>
                          <a:effectLst/>
                        </a:rPr>
                        <a:t>1 - (1 - 0.05)</a:t>
                      </a:r>
                      <a:r>
                        <a:rPr lang="en-US" sz="2600" u="none" strike="noStrike" baseline="30000" dirty="0">
                          <a:effectLst/>
                        </a:rPr>
                        <a:t>7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5357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99E4849-72B6-7040-91D8-4168360E9084}"/>
              </a:ext>
            </a:extLst>
          </p:cNvPr>
          <p:cNvSpPr txBox="1"/>
          <p:nvPr/>
        </p:nvSpPr>
        <p:spPr>
          <a:xfrm>
            <a:off x="1537568" y="6181724"/>
            <a:ext cx="7796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  We still reject the null hypotheses for each of these metrics.</a:t>
            </a:r>
          </a:p>
        </p:txBody>
      </p:sp>
      <p:pic>
        <p:nvPicPr>
          <p:cNvPr id="10" name="Graphic 9" descr="House">
            <a:extLst>
              <a:ext uri="{FF2B5EF4-FFF2-40B4-BE49-F238E27FC236}">
                <a16:creationId xmlns:a16="http://schemas.microsoft.com/office/drawing/2014/main" id="{8BE304AC-534E-AD47-90E7-BE6CB8EF7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945E0D-8E87-3A4D-9BE9-872721A976C7}"/>
              </a:ext>
            </a:extLst>
          </p:cNvPr>
          <p:cNvCxnSpPr>
            <a:cxnSpLocks/>
          </p:cNvCxnSpPr>
          <p:nvPr/>
        </p:nvCxnSpPr>
        <p:spPr>
          <a:xfrm>
            <a:off x="1880016" y="17162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3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1CDF-08D5-D042-8EFB-1DF56A99E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84" y="33369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Insured (Borrower Paid) vs. Insured Loans (Lender Paid) Loans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sz="2200" dirty="0"/>
              <a:t>H</a:t>
            </a:r>
            <a:r>
              <a:rPr lang="en-US" sz="2200" baseline="-25000" dirty="0"/>
              <a:t>0 </a:t>
            </a:r>
            <a:r>
              <a:rPr lang="en-US" sz="2200" dirty="0"/>
              <a:t>: Borrower-paid loans have the same credit risk and worthiness metric values as do lender-paid loans.</a:t>
            </a:r>
            <a:br>
              <a:rPr lang="en-US" sz="2200" dirty="0"/>
            </a:br>
            <a:r>
              <a:rPr lang="en-US" sz="2200" dirty="0"/>
              <a:t>H</a:t>
            </a:r>
            <a:r>
              <a:rPr lang="en-US" sz="2200" baseline="-25000" dirty="0"/>
              <a:t>A</a:t>
            </a:r>
            <a:r>
              <a:rPr lang="en-US" sz="2200" dirty="0"/>
              <a:t>: Borrower-paid loans have different credit risk and worthiness metric values than do lender-paid loans.</a:t>
            </a:r>
            <a:br>
              <a:rPr lang="en-US" dirty="0"/>
            </a:br>
            <a:endParaRPr lang="en-US" b="1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3A5D1B2A-F8B8-4E48-9CBC-FCCA94F00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6879" y="715311"/>
            <a:ext cx="1348356" cy="13483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954DBE-5B77-624C-AF3A-AFFBF71BED64}"/>
              </a:ext>
            </a:extLst>
          </p:cNvPr>
          <p:cNvCxnSpPr>
            <a:cxnSpLocks/>
          </p:cNvCxnSpPr>
          <p:nvPr/>
        </p:nvCxnSpPr>
        <p:spPr>
          <a:xfrm>
            <a:off x="1359108" y="3533066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9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B4066-DFEA-DF41-B839-0C0736F4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87" y="528397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b="1" dirty="0"/>
              <a:t>Description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B01FB16-15DF-A04D-B563-4DF944558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082" y="2383442"/>
            <a:ext cx="8314441" cy="37325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Objective</a:t>
            </a:r>
          </a:p>
          <a:p>
            <a:pPr marL="0" indent="0">
              <a:buNone/>
            </a:pPr>
            <a:r>
              <a:rPr lang="en-US" sz="2000" dirty="0"/>
              <a:t>Explore the relationship between mortgage insurance (MI) coverage and mortgage-backed security (MBS) loan defaults and other metrics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/>
              <a:t>Questions:</a:t>
            </a:r>
          </a:p>
          <a:p>
            <a:pPr marL="914400" lvl="1" indent="-457200">
              <a:buAutoNum type="arabicParenR"/>
            </a:pPr>
            <a:r>
              <a:rPr lang="en-US" sz="2000" dirty="0"/>
              <a:t>Are there differences in default occurrence and other characteristics between loans that are insured vs. loans that are not insured?</a:t>
            </a:r>
          </a:p>
          <a:p>
            <a:pPr marL="914400" lvl="1" indent="-457200">
              <a:buAutoNum type="arabicParenR"/>
            </a:pPr>
            <a:endParaRPr lang="en-US" sz="2000" dirty="0"/>
          </a:p>
          <a:p>
            <a:pPr marL="914400" lvl="1" indent="-457200">
              <a:buAutoNum type="arabicParenR"/>
            </a:pPr>
            <a:r>
              <a:rPr lang="en-US" sz="2000" dirty="0"/>
              <a:t>For loans that are insured, are there differences in these characteristics between loans where borrowers pay premiums vs. loans where lenders pay premiums? </a:t>
            </a:r>
          </a:p>
          <a:p>
            <a:pPr marL="457200" lvl="1" indent="0">
              <a:buNone/>
            </a:pPr>
            <a:endParaRPr lang="en-US" sz="1500" dirty="0"/>
          </a:p>
        </p:txBody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A0C24D38-052E-4112-8AD9-BC9E3E97B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477" y="2489329"/>
            <a:ext cx="1758743" cy="175874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A0CFFA-FE70-0148-A03D-0B435F2AF067}"/>
              </a:ext>
            </a:extLst>
          </p:cNvPr>
          <p:cNvCxnSpPr>
            <a:cxnSpLocks/>
          </p:cNvCxnSpPr>
          <p:nvPr/>
        </p:nvCxnSpPr>
        <p:spPr>
          <a:xfrm>
            <a:off x="1094282" y="1873770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9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8CCA-884A-5E4F-B253-5D7F3FAC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559" y="36948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Insured (Borrower Paid) vs. Insured Loans (Lender Paid): Credit Risk Metrics Distributions</a:t>
            </a:r>
            <a:endParaRPr lang="en-US" dirty="0"/>
          </a:p>
        </p:txBody>
      </p:sp>
      <p:pic>
        <p:nvPicPr>
          <p:cNvPr id="15368" name="Picture 8">
            <a:extLst>
              <a:ext uri="{FF2B5EF4-FFF2-40B4-BE49-F238E27FC236}">
                <a16:creationId xmlns:a16="http://schemas.microsoft.com/office/drawing/2014/main" id="{6F48A8FF-C49C-BD4A-9EE8-6F162B3E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17304"/>
            <a:ext cx="4745789" cy="336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72AF6F84-BB9A-AB41-B8A1-20638EF3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695" y="2317304"/>
            <a:ext cx="4830010" cy="342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House">
            <a:extLst>
              <a:ext uri="{FF2B5EF4-FFF2-40B4-BE49-F238E27FC236}">
                <a16:creationId xmlns:a16="http://schemas.microsoft.com/office/drawing/2014/main" id="{9E5CC7E8-C5B8-AC4D-8867-C11035507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EA0C67-762D-7B48-9671-D2620D2E4F9F}"/>
              </a:ext>
            </a:extLst>
          </p:cNvPr>
          <p:cNvCxnSpPr>
            <a:cxnSpLocks/>
          </p:cNvCxnSpPr>
          <p:nvPr/>
        </p:nvCxnSpPr>
        <p:spPr>
          <a:xfrm>
            <a:off x="1880016" y="17162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878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FF89-7E03-8045-8C11-738C3F10B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559" y="3900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Insured (Borrower Paid) vs. Insured Loans (Lender Paid): Credit Risk Metrics Distributions</a:t>
            </a:r>
            <a:endParaRPr lang="en-US" dirty="0"/>
          </a:p>
        </p:txBody>
      </p:sp>
      <p:pic>
        <p:nvPicPr>
          <p:cNvPr id="11" name="Graphic 10" descr="House">
            <a:extLst>
              <a:ext uri="{FF2B5EF4-FFF2-40B4-BE49-F238E27FC236}">
                <a16:creationId xmlns:a16="http://schemas.microsoft.com/office/drawing/2014/main" id="{574C6EFD-625A-4B4A-8B74-DF24EA095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D99370-BE6C-F64B-9EFA-25E5990568E9}"/>
              </a:ext>
            </a:extLst>
          </p:cNvPr>
          <p:cNvCxnSpPr>
            <a:cxnSpLocks/>
          </p:cNvCxnSpPr>
          <p:nvPr/>
        </p:nvCxnSpPr>
        <p:spPr>
          <a:xfrm>
            <a:off x="1880016" y="17162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22" name="Picture 14">
            <a:extLst>
              <a:ext uri="{FF2B5EF4-FFF2-40B4-BE49-F238E27FC236}">
                <a16:creationId xmlns:a16="http://schemas.microsoft.com/office/drawing/2014/main" id="{42086DB5-3829-764E-A68F-554E3D727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" y="2278505"/>
            <a:ext cx="5270833" cy="374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>
            <a:extLst>
              <a:ext uri="{FF2B5EF4-FFF2-40B4-BE49-F238E27FC236}">
                <a16:creationId xmlns:a16="http://schemas.microsoft.com/office/drawing/2014/main" id="{3A341104-B677-7E42-9D4F-688159BD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4" y="2277815"/>
            <a:ext cx="5270819" cy="37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8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672C-DE0B-A34F-A3AC-1AE417F2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559" y="41066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Insured (Borrower Paid) vs. Insured Loans (Lender Paid): Credit Risk Metrics Distributions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4F3350-DBDC-4049-A7E6-41948A183A97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9470" name="Picture 14">
            <a:extLst>
              <a:ext uri="{FF2B5EF4-FFF2-40B4-BE49-F238E27FC236}">
                <a16:creationId xmlns:a16="http://schemas.microsoft.com/office/drawing/2014/main" id="{AE0C2FA6-E408-E84A-AA75-BC3A45A6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23" y="2109215"/>
            <a:ext cx="5180314" cy="36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House">
            <a:extLst>
              <a:ext uri="{FF2B5EF4-FFF2-40B4-BE49-F238E27FC236}">
                <a16:creationId xmlns:a16="http://schemas.microsoft.com/office/drawing/2014/main" id="{AECDA93F-A76E-E749-BEC0-C9E74B0F6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559C3B-E3A4-A448-B72A-B353E674E27D}"/>
              </a:ext>
            </a:extLst>
          </p:cNvPr>
          <p:cNvCxnSpPr>
            <a:cxnSpLocks/>
          </p:cNvCxnSpPr>
          <p:nvPr/>
        </p:nvCxnSpPr>
        <p:spPr>
          <a:xfrm>
            <a:off x="1880016" y="17162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72" name="Picture 16">
            <a:extLst>
              <a:ext uri="{FF2B5EF4-FFF2-40B4-BE49-F238E27FC236}">
                <a16:creationId xmlns:a16="http://schemas.microsoft.com/office/drawing/2014/main" id="{2267FA94-F9A2-8147-B46A-C274EC3D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8" y="2126558"/>
            <a:ext cx="5430532" cy="385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57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9CE9-763C-874F-8E93-0024BDCE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559" y="34853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Insured (Borrower Paid) vs. Insured Loans (Lender Paid): Credit Risk Metrics Results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A459E6-B6CD-774A-969B-4A5D8B5B4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487" y="1817149"/>
            <a:ext cx="10429672" cy="23852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200" dirty="0"/>
              <a:t>We reject the null hypothesis that insured loans where borrowers pay premiums have the same credit risk metric values as do insured loans where lenders pay premiums. </a:t>
            </a:r>
          </a:p>
          <a:p>
            <a:endParaRPr lang="en-US" sz="42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2F78B326-2397-5149-A3F1-0BAF8F204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834625"/>
              </p:ext>
            </p:extLst>
          </p:nvPr>
        </p:nvGraphicFramePr>
        <p:xfrm>
          <a:off x="1923615" y="3098265"/>
          <a:ext cx="8127999" cy="24942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24740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820137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19310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Welch’s T-test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Mann-Whitney U 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51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6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2.6 x 10</a:t>
                      </a:r>
                      <a:r>
                        <a:rPr kumimoji="0" lang="en-US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-125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3.7 x 10</a:t>
                      </a:r>
                      <a:r>
                        <a:rPr kumimoji="0" lang="en-US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-156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DTI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2.0 x 10</a:t>
                      </a:r>
                      <a:r>
                        <a:rPr kumimoji="0" lang="en-US" sz="18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-11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71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7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First-Time Home Buyer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 x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394005"/>
                  </a:ext>
                </a:extLst>
              </a:tr>
            </a:tbl>
          </a:graphicData>
        </a:graphic>
      </p:graphicFrame>
      <p:pic>
        <p:nvPicPr>
          <p:cNvPr id="6" name="Graphic 5" descr="House">
            <a:extLst>
              <a:ext uri="{FF2B5EF4-FFF2-40B4-BE49-F238E27FC236}">
                <a16:creationId xmlns:a16="http://schemas.microsoft.com/office/drawing/2014/main" id="{007FE9BA-AF01-E94A-918A-EFAEEC4A6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2B7B09-E4CD-454F-9081-AE495EEABBC1}"/>
              </a:ext>
            </a:extLst>
          </p:cNvPr>
          <p:cNvCxnSpPr>
            <a:cxnSpLocks/>
          </p:cNvCxnSpPr>
          <p:nvPr/>
        </p:nvCxnSpPr>
        <p:spPr>
          <a:xfrm>
            <a:off x="1880016" y="17162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605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AA16-CC2A-9040-932C-130D820A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559" y="4561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Insured (Borrower Paid) vs. Insured Loans (Lender Paid): Credit Worthiness Metrics Distributions</a:t>
            </a:r>
            <a:endParaRPr lang="en-US" dirty="0"/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78AD3DDB-1F01-C14B-81B1-E4DFFA7D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51" y="2010924"/>
            <a:ext cx="5093440" cy="36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House">
            <a:extLst>
              <a:ext uri="{FF2B5EF4-FFF2-40B4-BE49-F238E27FC236}">
                <a16:creationId xmlns:a16="http://schemas.microsoft.com/office/drawing/2014/main" id="{A3BAECC4-ED9E-4E41-A43C-59B9E449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08E9E8-D818-1541-BC86-A7801BB8E2FC}"/>
              </a:ext>
            </a:extLst>
          </p:cNvPr>
          <p:cNvCxnSpPr>
            <a:cxnSpLocks/>
          </p:cNvCxnSpPr>
          <p:nvPr/>
        </p:nvCxnSpPr>
        <p:spPr>
          <a:xfrm>
            <a:off x="1880016" y="17162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6" name="Picture 12">
            <a:extLst>
              <a:ext uri="{FF2B5EF4-FFF2-40B4-BE49-F238E27FC236}">
                <a16:creationId xmlns:a16="http://schemas.microsoft.com/office/drawing/2014/main" id="{90F013C5-4E7E-9648-829A-8517F8EF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476" y="2010930"/>
            <a:ext cx="5093432" cy="37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73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0B42-2404-C944-BBAC-E448F5BB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404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Insured (Borrower Paid) vs. Insured Loans (Lender Paid): Credit Worthiness Metrics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6DEE-1987-BD43-BF16-7664CF1BE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559" y="18484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reject the null hypothesis that insured loans where borrowers pay premiums have the same credit worthiness metric values as do insured loans where lenders pay premiums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1B5CD50-394D-274A-BA9E-4CCF1CBEE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336184"/>
              </p:ext>
            </p:extLst>
          </p:nvPr>
        </p:nvGraphicFramePr>
        <p:xfrm>
          <a:off x="1858642" y="3441032"/>
          <a:ext cx="8127999" cy="13817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423150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594315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48533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Welch’s T-test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Mann-Whitney U 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03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FICO 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977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 Residence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920814"/>
                  </a:ext>
                </a:extLst>
              </a:tr>
            </a:tbl>
          </a:graphicData>
        </a:graphic>
      </p:graphicFrame>
      <p:pic>
        <p:nvPicPr>
          <p:cNvPr id="5" name="Graphic 4" descr="House">
            <a:extLst>
              <a:ext uri="{FF2B5EF4-FFF2-40B4-BE49-F238E27FC236}">
                <a16:creationId xmlns:a16="http://schemas.microsoft.com/office/drawing/2014/main" id="{3D701C3B-DF2B-AB4D-9B91-388A99FF0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442E01-A5E4-CA42-96D7-45BB94BA79AA}"/>
              </a:ext>
            </a:extLst>
          </p:cNvPr>
          <p:cNvCxnSpPr>
            <a:cxnSpLocks/>
          </p:cNvCxnSpPr>
          <p:nvPr/>
        </p:nvCxnSpPr>
        <p:spPr>
          <a:xfrm>
            <a:off x="1880016" y="17162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696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8F11-CA6F-794A-8332-A3382EDA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404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Insured (Borrower Paid) vs. Insured Loans (Lender Paid): Results with Bonferroni Correction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BB56-882D-154C-93A2-2E1E6DD10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8484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still reject the null hypotheses for all metrics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3EDE720-60B2-734B-9DE2-8A51DBA50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66920"/>
              </p:ext>
            </p:extLst>
          </p:nvPr>
        </p:nvGraphicFramePr>
        <p:xfrm>
          <a:off x="1736559" y="2563788"/>
          <a:ext cx="8127999" cy="35102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775413">
                  <a:extLst>
                    <a:ext uri="{9D8B030D-6E8A-4147-A177-3AD203B41FA5}">
                      <a16:colId xmlns:a16="http://schemas.microsoft.com/office/drawing/2014/main" val="4154806617"/>
                    </a:ext>
                  </a:extLst>
                </a:gridCol>
                <a:gridCol w="1643253">
                  <a:extLst>
                    <a:ext uri="{9D8B030D-6E8A-4147-A177-3AD203B41FA5}">
                      <a16:colId xmlns:a16="http://schemas.microsoft.com/office/drawing/2014/main" val="37961789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47768023"/>
                    </a:ext>
                  </a:extLst>
                </a:gridCol>
              </a:tblGrid>
              <a:tr h="545904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Welch’s T-test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Adjusted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Mann-Whitney U Test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Adjusted 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755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19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09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84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686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First-Time Home Buyer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4.8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890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FICO 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70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 Residence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 x 10</a:t>
                      </a:r>
                      <a:r>
                        <a:rPr lang="en-US" sz="18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175322"/>
                  </a:ext>
                </a:extLst>
              </a:tr>
            </a:tbl>
          </a:graphicData>
        </a:graphic>
      </p:graphicFrame>
      <p:pic>
        <p:nvPicPr>
          <p:cNvPr id="5" name="Graphic 4" descr="House">
            <a:extLst>
              <a:ext uri="{FF2B5EF4-FFF2-40B4-BE49-F238E27FC236}">
                <a16:creationId xmlns:a16="http://schemas.microsoft.com/office/drawing/2014/main" id="{052D6696-F041-464A-BC2F-F0AE1D043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390E4E-54C2-0D47-9F88-DF13E804CF88}"/>
              </a:ext>
            </a:extLst>
          </p:cNvPr>
          <p:cNvCxnSpPr>
            <a:cxnSpLocks/>
          </p:cNvCxnSpPr>
          <p:nvPr/>
        </p:nvCxnSpPr>
        <p:spPr>
          <a:xfrm>
            <a:off x="1880016" y="17162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632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D96B-EB9F-1348-9CB2-A221AA94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042" y="380877"/>
            <a:ext cx="10515600" cy="1325563"/>
          </a:xfrm>
        </p:spPr>
        <p:txBody>
          <a:bodyPr/>
          <a:lstStyle/>
          <a:p>
            <a:r>
              <a:rPr lang="en-US" b="1" dirty="0"/>
              <a:t>Summary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0A8F-3472-C543-9B5D-24A14AD0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559" y="1849689"/>
            <a:ext cx="9344525" cy="4351338"/>
          </a:xfrm>
        </p:spPr>
        <p:txBody>
          <a:bodyPr>
            <a:normAutofit/>
          </a:bodyPr>
          <a:lstStyle/>
          <a:p>
            <a:r>
              <a:rPr lang="en-US" b="1" dirty="0"/>
              <a:t>Insured vs. Uninsured</a:t>
            </a:r>
          </a:p>
          <a:p>
            <a:pPr lvl="1"/>
            <a:r>
              <a:rPr lang="en-US" dirty="0"/>
              <a:t>Significant differences in all credit-worthiness and credit-risk metrics</a:t>
            </a:r>
          </a:p>
          <a:p>
            <a:pPr lvl="1"/>
            <a:r>
              <a:rPr lang="en-US" dirty="0"/>
              <a:t>Mortgage Insurance an indicator of borrower riskiness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Insured (Borrower-Paid Premiums) vs. Insured (Lender-Paid Premiums)</a:t>
            </a:r>
          </a:p>
          <a:p>
            <a:pPr lvl="1"/>
            <a:r>
              <a:rPr lang="en-US" dirty="0"/>
              <a:t>Significant differences in all credit-worthiness and credit-risk metrics</a:t>
            </a:r>
          </a:p>
          <a:p>
            <a:pPr lvl="1"/>
            <a:r>
              <a:rPr lang="en-US" dirty="0"/>
              <a:t>Borrower-paid premiums an indicator of borrower riskiness</a:t>
            </a:r>
          </a:p>
          <a:p>
            <a:pPr lvl="1"/>
            <a:endParaRPr lang="en-US" b="1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0409E9B5-5174-8644-8793-45EA8E6C0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1E4E7F-4D67-844C-B086-38F20275A511}"/>
              </a:ext>
            </a:extLst>
          </p:cNvPr>
          <p:cNvCxnSpPr>
            <a:cxnSpLocks/>
          </p:cNvCxnSpPr>
          <p:nvPr/>
        </p:nvCxnSpPr>
        <p:spPr>
          <a:xfrm>
            <a:off x="2008353" y="14876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17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E7E1-2730-814B-A854-15364EDF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421" y="343189"/>
            <a:ext cx="10515600" cy="1325563"/>
          </a:xfrm>
        </p:spPr>
        <p:txBody>
          <a:bodyPr/>
          <a:lstStyle/>
          <a:p>
            <a:r>
              <a:rPr lang="en-US" b="1" dirty="0"/>
              <a:t>Questions?</a:t>
            </a:r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5B88F7DC-B4D5-0848-BB83-7D3F88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EEEA44-6396-B84D-A115-243A17B3AE3D}"/>
              </a:ext>
            </a:extLst>
          </p:cNvPr>
          <p:cNvCxnSpPr>
            <a:cxnSpLocks/>
          </p:cNvCxnSpPr>
          <p:nvPr/>
        </p:nvCxnSpPr>
        <p:spPr>
          <a:xfrm>
            <a:off x="2164763" y="148769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822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4C34-062A-5E41-864A-D6795BD0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737" y="358084"/>
            <a:ext cx="10515600" cy="1325563"/>
          </a:xfrm>
        </p:spPr>
        <p:txBody>
          <a:bodyPr/>
          <a:lstStyle/>
          <a:p>
            <a:r>
              <a:rPr lang="en-US" b="1" dirty="0"/>
              <a:t>Appendix</a:t>
            </a:r>
          </a:p>
        </p:txBody>
      </p:sp>
      <p:pic>
        <p:nvPicPr>
          <p:cNvPr id="5" name="Graphic 4" descr="House">
            <a:extLst>
              <a:ext uri="{FF2B5EF4-FFF2-40B4-BE49-F238E27FC236}">
                <a16:creationId xmlns:a16="http://schemas.microsoft.com/office/drawing/2014/main" id="{E588C8BC-AE50-2A41-93B7-B8A598A51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EC4C2F-F8AF-C044-AEBD-5D93EDCD2428}"/>
              </a:ext>
            </a:extLst>
          </p:cNvPr>
          <p:cNvCxnSpPr>
            <a:cxnSpLocks/>
          </p:cNvCxnSpPr>
          <p:nvPr/>
        </p:nvCxnSpPr>
        <p:spPr>
          <a:xfrm>
            <a:off x="2185737" y="1499729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87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59FD-B838-6844-8AF5-ACF5DAD5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77B63-A9DF-D64C-90B2-AFBC2DA8E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161" y="1840615"/>
            <a:ext cx="8760501" cy="43952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Mortgage-Backed-Securities (MBS)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Investments made up of a bundle of home loans (mortgages)</a:t>
            </a:r>
          </a:p>
          <a:p>
            <a:pPr lvl="1"/>
            <a:r>
              <a:rPr lang="en-US" dirty="0"/>
              <a:t>Each loan backed by a single-family of borrowers who uses the loan to finance the purchase of a home or property</a:t>
            </a:r>
          </a:p>
          <a:p>
            <a:pPr lvl="1"/>
            <a:r>
              <a:rPr lang="en-US" dirty="0"/>
              <a:t>Investors in MBS receive periodic payments similar to coupon payments from bonds.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Mortgage Insurance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Policy that protects a mortgage lender if the borrower defaults on payments or otherwise cannot meet the contractual obligations of the mortgage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Fannie Mae requires mortgage insurance for borrowers whose loan-to-value (LTV) ratios are 80% or higher to offset the risk to the lender.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LTV measures the ratio of the outstanding amount due to the market value of the underlying property</a:t>
            </a:r>
          </a:p>
          <a:p>
            <a:pPr lvl="1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8A9A1A-DF63-5448-A437-EF69391B8499}"/>
              </a:ext>
            </a:extLst>
          </p:cNvPr>
          <p:cNvCxnSpPr>
            <a:cxnSpLocks/>
          </p:cNvCxnSpPr>
          <p:nvPr/>
        </p:nvCxnSpPr>
        <p:spPr>
          <a:xfrm>
            <a:off x="944381" y="151400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House">
            <a:extLst>
              <a:ext uri="{FF2B5EF4-FFF2-40B4-BE49-F238E27FC236}">
                <a16:creationId xmlns:a16="http://schemas.microsoft.com/office/drawing/2014/main" id="{880D0652-541B-EE41-9B6C-C31163297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114575"/>
            <a:ext cx="1758743" cy="175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24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9D2FD-0AD6-8946-87D2-0D11F095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Matrix of MBS Loan Characteristics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3F45FCC-E334-954E-BA37-346A06815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077" y="1801690"/>
            <a:ext cx="5856052" cy="481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House">
            <a:extLst>
              <a:ext uri="{FF2B5EF4-FFF2-40B4-BE49-F238E27FC236}">
                <a16:creationId xmlns:a16="http://schemas.microsoft.com/office/drawing/2014/main" id="{DCEC26A4-937C-0C43-ABE8-C04D5BAAB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053638"/>
            <a:ext cx="1758743" cy="175874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59FF97-9B2E-4245-8D91-144611D01930}"/>
              </a:ext>
            </a:extLst>
          </p:cNvPr>
          <p:cNvCxnSpPr>
            <a:cxnSpLocks/>
          </p:cNvCxnSpPr>
          <p:nvPr/>
        </p:nvCxnSpPr>
        <p:spPr>
          <a:xfrm>
            <a:off x="989351" y="1690687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346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70D4-7D86-CE45-88EC-74188784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559" y="379284"/>
            <a:ext cx="10515600" cy="1325563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b="1" dirty="0"/>
              <a:t>ummary Statistics, by Mortgage Insurance Type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3F65D4-6706-4542-A06F-00213E4D7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533004"/>
              </p:ext>
            </p:extLst>
          </p:nvPr>
        </p:nvGraphicFramePr>
        <p:xfrm>
          <a:off x="4019946" y="1496784"/>
          <a:ext cx="3932928" cy="5066153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809959">
                  <a:extLst>
                    <a:ext uri="{9D8B030D-6E8A-4147-A177-3AD203B41FA5}">
                      <a16:colId xmlns:a16="http://schemas.microsoft.com/office/drawing/2014/main" val="268426644"/>
                    </a:ext>
                  </a:extLst>
                </a:gridCol>
                <a:gridCol w="613254">
                  <a:extLst>
                    <a:ext uri="{9D8B030D-6E8A-4147-A177-3AD203B41FA5}">
                      <a16:colId xmlns:a16="http://schemas.microsoft.com/office/drawing/2014/main" val="1129769380"/>
                    </a:ext>
                  </a:extLst>
                </a:gridCol>
                <a:gridCol w="889797">
                  <a:extLst>
                    <a:ext uri="{9D8B030D-6E8A-4147-A177-3AD203B41FA5}">
                      <a16:colId xmlns:a16="http://schemas.microsoft.com/office/drawing/2014/main" val="4163827328"/>
                    </a:ext>
                  </a:extLst>
                </a:gridCol>
                <a:gridCol w="809959">
                  <a:extLst>
                    <a:ext uri="{9D8B030D-6E8A-4147-A177-3AD203B41FA5}">
                      <a16:colId xmlns:a16="http://schemas.microsoft.com/office/drawing/2014/main" val="2709641901"/>
                    </a:ext>
                  </a:extLst>
                </a:gridCol>
                <a:gridCol w="809959">
                  <a:extLst>
                    <a:ext uri="{9D8B030D-6E8A-4147-A177-3AD203B41FA5}">
                      <a16:colId xmlns:a16="http://schemas.microsoft.com/office/drawing/2014/main" val="785737782"/>
                    </a:ext>
                  </a:extLst>
                </a:gridCol>
              </a:tblGrid>
              <a:tr h="130702">
                <a:tc rowSpan="2"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Metric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Mortgage Insurance Type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54761"/>
                  </a:ext>
                </a:extLst>
              </a:tr>
              <a:tr h="23003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Uninsured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Ins - Borrower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Ins - Lender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extLst>
                  <a:ext uri="{0D108BD9-81ED-4DB2-BD59-A6C34878D82A}">
                    <a16:rowId xmlns:a16="http://schemas.microsoft.com/office/drawing/2014/main" val="614194615"/>
                  </a:ext>
                </a:extLst>
              </a:tr>
              <a:tr h="130702">
                <a:tc rowSpan="8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LTV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count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201921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49450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15291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368807669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3490695625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std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14.21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4.09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4.28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2690138656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min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2321873199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2713654814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50%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704711344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75%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1548405275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max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3301638365"/>
                  </a:ext>
                </a:extLst>
              </a:tr>
              <a:tr h="130702">
                <a:tc rowSpan="7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FICO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758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747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758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2654979489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std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4014863778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min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557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586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620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3421799003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728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715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735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1048044298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50%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771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754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763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2848819897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75%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795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783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786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1847548790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max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834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829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830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1425910009"/>
                  </a:ext>
                </a:extLst>
              </a:tr>
              <a:tr h="230038">
                <a:tc rowSpan="7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UPB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   233,395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218,579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265,785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841541940"/>
                  </a:ext>
                </a:extLst>
              </a:tr>
              <a:tr h="3190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std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   122,893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   98,909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102,480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951181640"/>
                  </a:ext>
                </a:extLst>
              </a:tr>
              <a:tr h="230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min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      11,000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               14,000 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   26,000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133003456"/>
                  </a:ext>
                </a:extLst>
              </a:tr>
              <a:tr h="230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   136,000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142,000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188,000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528982616"/>
                  </a:ext>
                </a:extLst>
              </a:tr>
              <a:tr h="230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50%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   212,000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205,000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255,000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3172625852"/>
                  </a:ext>
                </a:extLst>
              </a:tr>
              <a:tr h="230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75%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   314,000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285,000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337,000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2897023587"/>
                  </a:ext>
                </a:extLst>
              </a:tr>
              <a:tr h="230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max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1,203,000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665,000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           680,000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3384999347"/>
                  </a:ext>
                </a:extLst>
              </a:tr>
              <a:tr h="130702">
                <a:tc rowSpan="7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DTI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mean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2336780993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std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4185720439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min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3418408140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25%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97058960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50%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2139568089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75%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4113680740"/>
                  </a:ext>
                </a:extLst>
              </a:tr>
              <a:tr h="1307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max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1112059489"/>
                  </a:ext>
                </a:extLst>
              </a:tr>
              <a:tr h="130702">
                <a:tc>
                  <a:txBody>
                    <a:bodyPr/>
                    <a:lstStyle/>
                    <a:p>
                      <a:endParaRPr lang="en-US" sz="7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tc>
                  <a:txBody>
                    <a:bodyPr/>
                    <a:lstStyle/>
                    <a:p>
                      <a:endParaRPr lang="en-US" sz="7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84" marR="40084" marT="0" marB="0" anchor="b"/>
                </a:tc>
                <a:extLst>
                  <a:ext uri="{0D108BD9-81ED-4DB2-BD59-A6C34878D82A}">
                    <a16:rowId xmlns:a16="http://schemas.microsoft.com/office/drawing/2014/main" val="625625609"/>
                  </a:ext>
                </a:extLst>
              </a:tr>
            </a:tbl>
          </a:graphicData>
        </a:graphic>
      </p:graphicFrame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ADA7CF06-9C46-4F42-9406-B34F0593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03" y="358084"/>
            <a:ext cx="1348356" cy="13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59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100E3-6994-3347-815B-2A0945F3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9F1E7-4F50-E143-8BB8-15302C3CA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043" y="1582737"/>
            <a:ext cx="83707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Fannie Mae </a:t>
            </a:r>
          </a:p>
          <a:p>
            <a:pPr lvl="1"/>
            <a:r>
              <a:rPr lang="en-US" sz="2000" dirty="0"/>
              <a:t>Single-Family Fixed Rate 30-year and less mortgages</a:t>
            </a:r>
          </a:p>
          <a:p>
            <a:pPr lvl="1"/>
            <a:r>
              <a:rPr lang="en-US" sz="2000" dirty="0"/>
              <a:t>Acquisitions dataset (loan-level)</a:t>
            </a:r>
          </a:p>
          <a:p>
            <a:pPr lvl="1"/>
            <a:r>
              <a:rPr lang="en-US" sz="2000" dirty="0"/>
              <a:t>Performance dataset (loan and month-level)</a:t>
            </a:r>
          </a:p>
          <a:p>
            <a:pPr lvl="1"/>
            <a:r>
              <a:rPr lang="en-US" sz="2000" dirty="0"/>
              <a:t>Quarterly level files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Data Transformation</a:t>
            </a:r>
          </a:p>
          <a:p>
            <a:pPr lvl="1"/>
            <a:r>
              <a:rPr lang="en-US" sz="2000" dirty="0"/>
              <a:t>Subset to loans originated in Q1 2015</a:t>
            </a:r>
          </a:p>
          <a:p>
            <a:pPr lvl="1"/>
            <a:r>
              <a:rPr lang="en-US" sz="2000" dirty="0"/>
              <a:t>Track performance for four years from origination date</a:t>
            </a:r>
          </a:p>
          <a:p>
            <a:pPr lvl="1"/>
            <a:r>
              <a:rPr lang="en-US" sz="2000" dirty="0"/>
              <a:t>Default: Any 90+ day delinquency in four-year period from origination date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C695CD-498A-7A44-8E5A-7173E6924D89}"/>
              </a:ext>
            </a:extLst>
          </p:cNvPr>
          <p:cNvCxnSpPr>
            <a:cxnSpLocks/>
          </p:cNvCxnSpPr>
          <p:nvPr/>
        </p:nvCxnSpPr>
        <p:spPr>
          <a:xfrm>
            <a:off x="989351" y="1439055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House">
            <a:extLst>
              <a:ext uri="{FF2B5EF4-FFF2-40B4-BE49-F238E27FC236}">
                <a16:creationId xmlns:a16="http://schemas.microsoft.com/office/drawing/2014/main" id="{7A7C1A7E-FE0C-E548-B6A3-F7FF58E6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053638"/>
            <a:ext cx="1758743" cy="175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23BC-7DA6-FD45-A203-6E2340B9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Loan Summary Statistics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71720-8183-4444-BA48-638B5E86F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4999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266,662 loans</a:t>
            </a:r>
          </a:p>
          <a:p>
            <a:r>
              <a:rPr lang="en-US" dirty="0"/>
              <a:t>1.0 % default in the Q1 2015 – Q1 2019 period </a:t>
            </a:r>
          </a:p>
          <a:p>
            <a:r>
              <a:rPr lang="en-US" dirty="0"/>
              <a:t>14.0 % are first-time-home purchases</a:t>
            </a:r>
          </a:p>
          <a:p>
            <a:r>
              <a:rPr lang="en-US" dirty="0"/>
              <a:t>86.8 % are primary residences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13D2FDC-F60B-2D43-B422-ADDFDD73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74323"/>
              </p:ext>
            </p:extLst>
          </p:nvPr>
        </p:nvGraphicFramePr>
        <p:xfrm>
          <a:off x="3279671" y="1825625"/>
          <a:ext cx="7391400" cy="303212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334764752"/>
                    </a:ext>
                  </a:extLst>
                </a:gridCol>
                <a:gridCol w="1163176">
                  <a:extLst>
                    <a:ext uri="{9D8B030D-6E8A-4147-A177-3AD203B41FA5}">
                      <a16:colId xmlns:a16="http://schemas.microsoft.com/office/drawing/2014/main" val="393179085"/>
                    </a:ext>
                  </a:extLst>
                </a:gridCol>
                <a:gridCol w="1186774">
                  <a:extLst>
                    <a:ext uri="{9D8B030D-6E8A-4147-A177-3AD203B41FA5}">
                      <a16:colId xmlns:a16="http://schemas.microsoft.com/office/drawing/2014/main" val="1848045950"/>
                    </a:ext>
                  </a:extLst>
                </a:gridCol>
                <a:gridCol w="1254868">
                  <a:extLst>
                    <a:ext uri="{9D8B030D-6E8A-4147-A177-3AD203B41FA5}">
                      <a16:colId xmlns:a16="http://schemas.microsoft.com/office/drawing/2014/main" val="3377760838"/>
                    </a:ext>
                  </a:extLst>
                </a:gridCol>
                <a:gridCol w="1186775">
                  <a:extLst>
                    <a:ext uri="{9D8B030D-6E8A-4147-A177-3AD203B41FA5}">
                      <a16:colId xmlns:a16="http://schemas.microsoft.com/office/drawing/2014/main" val="1576000463"/>
                    </a:ext>
                  </a:extLst>
                </a:gridCol>
                <a:gridCol w="1245140">
                  <a:extLst>
                    <a:ext uri="{9D8B030D-6E8A-4147-A177-3AD203B41FA5}">
                      <a16:colId xmlns:a16="http://schemas.microsoft.com/office/drawing/2014/main" val="331074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 Term (Months)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Loan-to-Value (LTV) Ratios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Debt-to-Income (DTI) Ratios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FICO Credit Scores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40632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$232,505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35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std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$118,120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542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8088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$140,000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403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$213,000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8538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$310,000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570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$1,203,000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7462664"/>
                  </a:ext>
                </a:extLst>
              </a:tr>
            </a:tbl>
          </a:graphicData>
        </a:graphic>
      </p:graphicFrame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738A46AD-BFDF-7642-BF03-DC20B0786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053638"/>
            <a:ext cx="1758743" cy="17587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373BF6-7F1E-A54C-B252-331FC73AC3EC}"/>
              </a:ext>
            </a:extLst>
          </p:cNvPr>
          <p:cNvCxnSpPr>
            <a:cxnSpLocks/>
          </p:cNvCxnSpPr>
          <p:nvPr/>
        </p:nvCxnSpPr>
        <p:spPr>
          <a:xfrm>
            <a:off x="989351" y="1439055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7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4C1C-039F-D94E-A00F-4F7841E5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Loans by Mortgage Insurance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2BF83-A9E4-E040-9D6C-C013CD66B790}"/>
              </a:ext>
            </a:extLst>
          </p:cNvPr>
          <p:cNvSpPr txBox="1"/>
          <p:nvPr/>
        </p:nvSpPr>
        <p:spPr>
          <a:xfrm>
            <a:off x="1880016" y="1675691"/>
            <a:ext cx="58949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201,921 uninsured loans (76%)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64,741 insured loans (24%)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49,450 borrower-paid premiums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15,291 lender-paid premiums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F0E754-CD8D-ED4A-A543-094274DADE6B}"/>
              </a:ext>
            </a:extLst>
          </p:cNvPr>
          <p:cNvCxnSpPr>
            <a:cxnSpLocks/>
          </p:cNvCxnSpPr>
          <p:nvPr/>
        </p:nvCxnSpPr>
        <p:spPr>
          <a:xfrm>
            <a:off x="1880016" y="1424841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House">
            <a:extLst>
              <a:ext uri="{FF2B5EF4-FFF2-40B4-BE49-F238E27FC236}">
                <a16:creationId xmlns:a16="http://schemas.microsoft.com/office/drawing/2014/main" id="{91764FE5-9546-8E42-B870-B20D4434A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703" y="189991"/>
            <a:ext cx="1348356" cy="1348356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447D459-167A-A94F-86EE-819B994DA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28" y="3066187"/>
            <a:ext cx="5302427" cy="350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6B474AB-2E69-184C-82F2-9C673A3F8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58" y="3066187"/>
            <a:ext cx="5302427" cy="350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22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0B95-5E2E-FC4C-9328-D40A732C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4010" cy="1325563"/>
          </a:xfrm>
        </p:spPr>
        <p:txBody>
          <a:bodyPr/>
          <a:lstStyle/>
          <a:p>
            <a:r>
              <a:rPr lang="en-US" dirty="0"/>
              <a:t>       Loan Defaults by Mortgage Insurance Type</a:t>
            </a:r>
          </a:p>
        </p:txBody>
      </p:sp>
      <p:pic>
        <p:nvPicPr>
          <p:cNvPr id="11" name="Graphic 10" descr="House">
            <a:extLst>
              <a:ext uri="{FF2B5EF4-FFF2-40B4-BE49-F238E27FC236}">
                <a16:creationId xmlns:a16="http://schemas.microsoft.com/office/drawing/2014/main" id="{EEAFEB3F-7F28-AC46-A600-1C624BEDE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790" y="342332"/>
            <a:ext cx="1348356" cy="13483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A76D0-445E-634B-B10D-F65DC9DAE4FA}"/>
              </a:ext>
            </a:extLst>
          </p:cNvPr>
          <p:cNvCxnSpPr>
            <a:cxnSpLocks/>
          </p:cNvCxnSpPr>
          <p:nvPr/>
        </p:nvCxnSpPr>
        <p:spPr>
          <a:xfrm>
            <a:off x="1880016" y="1424841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B378C4D-12D2-FD4C-9640-7BB409140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91134"/>
            <a:ext cx="53848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FF0EC6D-03A9-3B41-ACC3-C2CD7F2B3A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1134"/>
            <a:ext cx="53848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56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8767-B8AF-AB44-BC7D-0C71BDFC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Metrics for Hypothesis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1CA5-8AB0-1F48-A848-16B13AB4B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395" y="1721018"/>
            <a:ext cx="10515600" cy="462345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Recap</a:t>
            </a:r>
          </a:p>
          <a:p>
            <a:pPr marL="0" indent="0">
              <a:buNone/>
            </a:pPr>
            <a:r>
              <a:rPr lang="en-US" dirty="0"/>
              <a:t>Are there differences in metrics between:</a:t>
            </a:r>
          </a:p>
          <a:p>
            <a:pPr lvl="1"/>
            <a:r>
              <a:rPr lang="en-US" dirty="0"/>
              <a:t>Insured vs. uninsured loans</a:t>
            </a:r>
          </a:p>
          <a:p>
            <a:pPr lvl="1"/>
            <a:r>
              <a:rPr lang="en-US" dirty="0"/>
              <a:t>Insured (borrower-paid) vs. Insured (lender-paid) loans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Credit Risk Metrics</a:t>
            </a:r>
          </a:p>
          <a:p>
            <a:pPr lvl="1"/>
            <a:r>
              <a:rPr lang="en-US" dirty="0"/>
              <a:t>Default Incidence</a:t>
            </a:r>
          </a:p>
          <a:p>
            <a:pPr lvl="1"/>
            <a:r>
              <a:rPr lang="en-US" dirty="0"/>
              <a:t>Debt-to-Income Ratio (DTI)</a:t>
            </a:r>
          </a:p>
          <a:p>
            <a:pPr lvl="1"/>
            <a:r>
              <a:rPr lang="en-US" dirty="0"/>
              <a:t>Loan-to-Value Ratio (LTV)</a:t>
            </a:r>
          </a:p>
          <a:p>
            <a:pPr lvl="1"/>
            <a:r>
              <a:rPr lang="en-US" dirty="0"/>
              <a:t>Original Unpaid Principal Balance (UPB)</a:t>
            </a:r>
          </a:p>
          <a:p>
            <a:pPr lvl="1"/>
            <a:r>
              <a:rPr lang="en-US" dirty="0"/>
              <a:t>First-Time Home Buyer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Credit Worthiness Metrics</a:t>
            </a:r>
          </a:p>
          <a:p>
            <a:pPr lvl="1"/>
            <a:r>
              <a:rPr lang="en-US" dirty="0"/>
              <a:t>FICO Credit Scores</a:t>
            </a:r>
          </a:p>
          <a:p>
            <a:pPr lvl="1"/>
            <a:r>
              <a:rPr lang="en-US" dirty="0"/>
              <a:t>Primary Residence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Alpha = 0.05</a:t>
            </a:r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B17415-3483-704D-B364-2F41E0B62C91}"/>
              </a:ext>
            </a:extLst>
          </p:cNvPr>
          <p:cNvCxnSpPr>
            <a:cxnSpLocks/>
          </p:cNvCxnSpPr>
          <p:nvPr/>
        </p:nvCxnSpPr>
        <p:spPr>
          <a:xfrm>
            <a:off x="2149839" y="1465705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House">
            <a:extLst>
              <a:ext uri="{FF2B5EF4-FFF2-40B4-BE49-F238E27FC236}">
                <a16:creationId xmlns:a16="http://schemas.microsoft.com/office/drawing/2014/main" id="{DD27B4D8-5069-B14D-BC14-EBE4A221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440" y="117349"/>
            <a:ext cx="1348356" cy="13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51CDF-08D5-D042-8EFB-1DF56A99E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879" y="2398462"/>
            <a:ext cx="10515600" cy="1325563"/>
          </a:xfrm>
        </p:spPr>
        <p:txBody>
          <a:bodyPr/>
          <a:lstStyle/>
          <a:p>
            <a:r>
              <a:rPr lang="en-US" b="1" dirty="0"/>
              <a:t>Insured vs. Uninsured Loans</a:t>
            </a:r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3A5D1B2A-F8B8-4E48-9CBC-FCCA94F00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879" y="715311"/>
            <a:ext cx="1348356" cy="13483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954DBE-5B77-624C-AF3A-AFFBF71BED64}"/>
              </a:ext>
            </a:extLst>
          </p:cNvPr>
          <p:cNvCxnSpPr>
            <a:cxnSpLocks/>
          </p:cNvCxnSpPr>
          <p:nvPr/>
        </p:nvCxnSpPr>
        <p:spPr>
          <a:xfrm>
            <a:off x="1543132" y="3881982"/>
            <a:ext cx="94737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90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3061</TotalTime>
  <Words>1470</Words>
  <Application>Microsoft Macintosh PowerPoint</Application>
  <PresentationFormat>Widescreen</PresentationFormat>
  <Paragraphs>466</Paragraphs>
  <Slides>31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Analysis of Mortgage Insurance and Fannie Mae MBS Loan Defaults and Other Metrics Q1 2015 – Q1 2019</vt:lpstr>
      <vt:lpstr>Description</vt:lpstr>
      <vt:lpstr>Overview</vt:lpstr>
      <vt:lpstr>Data</vt:lpstr>
      <vt:lpstr>Loan Summary Statistics</vt:lpstr>
      <vt:lpstr>       Loans by Mortgage Insurance Type</vt:lpstr>
      <vt:lpstr>       Loan Defaults by Mortgage Insurance Type</vt:lpstr>
      <vt:lpstr>         Metrics for Hypothesis Tests</vt:lpstr>
      <vt:lpstr>Insured vs. Uninsured Loans</vt:lpstr>
      <vt:lpstr>Insured vs. Uninsured Loans: Credit Risk Metrics</vt:lpstr>
      <vt:lpstr>Insured vs. Uninsured Loans: Defaults</vt:lpstr>
      <vt:lpstr>Insured vs. Uninsured Loans: Credit Risk Metrics Distribution</vt:lpstr>
      <vt:lpstr>Insured vs. Uninsured Loans: Credit Risk Metrics Distribution</vt:lpstr>
      <vt:lpstr>Insured vs. Uninsured Loans: Credit Risk Metrics Results</vt:lpstr>
      <vt:lpstr>Insured vs. Uninsured Loans: Credit Worthiness Metrics</vt:lpstr>
      <vt:lpstr>Insured vs. Uninsured Loans: Credit Worthiness Metrics Distribution</vt:lpstr>
      <vt:lpstr>Insured vs. Uninsured Loans: Credit Worthiness Metrics Results</vt:lpstr>
      <vt:lpstr>Insured vs. Uninsured Loans: Results with Bonferroni Correction</vt:lpstr>
      <vt:lpstr>Insured (Borrower Paid) vs. Insured Loans (Lender Paid) Loans   H0 : Borrower-paid loans have the same credit risk and worthiness metric values as do lender-paid loans. HA: Borrower-paid loans have different credit risk and worthiness metric values than do lender-paid loans. </vt:lpstr>
      <vt:lpstr>Insured (Borrower Paid) vs. Insured Loans (Lender Paid): Credit Risk Metrics Distributions</vt:lpstr>
      <vt:lpstr>Insured (Borrower Paid) vs. Insured Loans (Lender Paid): Credit Risk Metrics Distributions</vt:lpstr>
      <vt:lpstr>Insured (Borrower Paid) vs. Insured Loans (Lender Paid): Credit Risk Metrics Distributions</vt:lpstr>
      <vt:lpstr>Insured (Borrower Paid) vs. Insured Loans (Lender Paid): Credit Risk Metrics Results</vt:lpstr>
      <vt:lpstr>Insured (Borrower Paid) vs. Insured Loans (Lender Paid): Credit Worthiness Metrics Distributions</vt:lpstr>
      <vt:lpstr>Insured (Borrower Paid) vs. Insured Loans (Lender Paid): Credit Worthiness Metrics Results</vt:lpstr>
      <vt:lpstr>Insured (Borrower Paid) vs. Insured Loans (Lender Paid): Results with Bonferroni Correction</vt:lpstr>
      <vt:lpstr>Summary &amp; Implications</vt:lpstr>
      <vt:lpstr>Questions?</vt:lpstr>
      <vt:lpstr>Appendix</vt:lpstr>
      <vt:lpstr>Correlation Matrix of MBS Loan Characteristics</vt:lpstr>
      <vt:lpstr>Summary Statistics, by Mortgage Insurance 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Mortgage Insurance and Loan Default Q1 2015 – Q1 2019</dc:title>
  <dc:creator>Microsoft Office User</dc:creator>
  <cp:lastModifiedBy>Microsoft Office User</cp:lastModifiedBy>
  <cp:revision>96</cp:revision>
  <dcterms:created xsi:type="dcterms:W3CDTF">2020-10-30T15:10:23Z</dcterms:created>
  <dcterms:modified xsi:type="dcterms:W3CDTF">2020-11-03T03:59:46Z</dcterms:modified>
</cp:coreProperties>
</file>